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9144000"/>
  <p:notesSz cx="6858000" cy="9144000"/>
  <p:embeddedFontLst>
    <p:embeddedFont>
      <p:font typeface="Caveat"/>
      <p:regular r:id="rId23"/>
      <p:bold r:id="rId24"/>
    </p:embeddedFont>
    <p:embeddedFont>
      <p:font typeface="Pacifico"/>
      <p:regular r:id="rId25"/>
    </p:embeddedFont>
    <p:embeddedFont>
      <p:font typeface="EB Garamond"/>
      <p:regular r:id="rId26"/>
      <p:bold r:id="rId27"/>
      <p:italic r:id="rId28"/>
      <p:boldItalic r:id="rId29"/>
    </p:embeddedFont>
    <p:embeddedFont>
      <p:font typeface="Roboto Mono"/>
      <p:regular r:id="rId30"/>
      <p:bold r:id="rId31"/>
      <p:italic r:id="rId32"/>
      <p:boldItalic r:id="rId33"/>
    </p:embeddedFont>
    <p:embeddedFont>
      <p:font typeface="Comfortaa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6" roundtripDataSignature="AMtx7mjMIuznqFNASvVlR0dUsxjpcAsX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7D94A9-CF02-4752-988C-C601D460622F}">
  <a:tblStyle styleId="{417D94A9-CF02-4752-988C-C601D460622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Caveat-bold.fntdata"/><Relationship Id="rId23" Type="http://schemas.openxmlformats.org/officeDocument/2006/relationships/font" Target="fonts/Cave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EBGaramond-regular.fntdata"/><Relationship Id="rId25" Type="http://schemas.openxmlformats.org/officeDocument/2006/relationships/font" Target="fonts/Pacifico-regular.fntdata"/><Relationship Id="rId28" Type="http://schemas.openxmlformats.org/officeDocument/2006/relationships/font" Target="fonts/EBGaramond-italic.fntdata"/><Relationship Id="rId27" Type="http://schemas.openxmlformats.org/officeDocument/2006/relationships/font" Target="fonts/EBGaramon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EBGaramon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5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italic.fntdata"/><Relationship Id="rId13" Type="http://schemas.openxmlformats.org/officeDocument/2006/relationships/slide" Target="slides/slide7.xml"/><Relationship Id="rId35" Type="http://schemas.openxmlformats.org/officeDocument/2006/relationships/font" Target="fonts/Comfortaa-bold.fntdata"/><Relationship Id="rId12" Type="http://schemas.openxmlformats.org/officeDocument/2006/relationships/slide" Target="slides/slide6.xml"/><Relationship Id="rId34" Type="http://schemas.openxmlformats.org/officeDocument/2006/relationships/font" Target="fonts/Comfortaa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3183871c6_3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3183871c6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" name="Google Shape;15;p17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" type="body"/>
          </p:nvPr>
        </p:nvSpPr>
        <p:spPr>
          <a:xfrm rot="5400000">
            <a:off x="2224788" y="-113599"/>
            <a:ext cx="4711234" cy="7869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6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 txBox="1"/>
          <p:nvPr>
            <p:ph type="title"/>
          </p:nvPr>
        </p:nvSpPr>
        <p:spPr>
          <a:xfrm rot="5400000">
            <a:off x="4623594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" type="body"/>
          </p:nvPr>
        </p:nvSpPr>
        <p:spPr>
          <a:xfrm rot="5400000">
            <a:off x="623095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7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" type="body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623888" y="458946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20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1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2"/>
          <p:cNvSpPr txBox="1"/>
          <p:nvPr>
            <p:ph type="title"/>
          </p:nvPr>
        </p:nvSpPr>
        <p:spPr>
          <a:xfrm>
            <a:off x="629841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2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2"/>
          <p:cNvSpPr txBox="1"/>
          <p:nvPr>
            <p:ph idx="3" type="body"/>
          </p:nvPr>
        </p:nvSpPr>
        <p:spPr>
          <a:xfrm>
            <a:off x="4629151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2"/>
          <p:cNvSpPr txBox="1"/>
          <p:nvPr>
            <p:ph idx="4" type="body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" type="body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24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24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4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5"/>
          <p:cNvSpPr/>
          <p:nvPr>
            <p:ph idx="2" type="pic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25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25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5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6"/>
          <p:cNvSpPr txBox="1"/>
          <p:nvPr>
            <p:ph idx="1" type="body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6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hyperlink" Target="https://mentalist.app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1" y="0"/>
            <a:ext cx="9144000" cy="163285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11199" y="0"/>
            <a:ext cx="98551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>
            <p:ph type="ctrTitle"/>
          </p:nvPr>
        </p:nvSpPr>
        <p:spPr>
          <a:xfrm>
            <a:off x="1038786" y="671789"/>
            <a:ext cx="6093533" cy="12515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6600"/>
              <a:buFont typeface="Pacifico"/>
              <a:buNone/>
            </a:pPr>
            <a:r>
              <a:rPr b="1" lang="en-US" sz="6600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r>
              <a:rPr b="1" lang="en-US" sz="6600">
                <a:solidFill>
                  <a:srgbClr val="28CAB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6600">
              <a:solidFill>
                <a:srgbClr val="28CAB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2524675" y="2036879"/>
            <a:ext cx="60936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5400"/>
              <a:buFont typeface="Calibri"/>
              <a:buNone/>
            </a:pPr>
            <a:r>
              <a:rPr b="1" lang="en-US" sz="30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Website </a:t>
            </a:r>
            <a:r>
              <a:rPr lang="en-US" sz="3000" u="sng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https://mentalist.app</a:t>
            </a:r>
            <a:r>
              <a:rPr b="1" i="0" lang="en-US" sz="3000" u="none" cap="none" strike="noStrike">
                <a:solidFill>
                  <a:srgbClr val="20A494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i="0" sz="3000" u="none" cap="none" strike="noStrike">
              <a:solidFill>
                <a:srgbClr val="20A49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820500" y="3355725"/>
            <a:ext cx="262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Family plans</a:t>
            </a:r>
            <a:endParaRPr sz="3000">
              <a:solidFill>
                <a:srgbClr val="20A494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611900" y="4131250"/>
            <a:ext cx="265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Gifts to buy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524675" y="4876875"/>
            <a:ext cx="359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My birthday wishes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3590100" y="5622500"/>
            <a:ext cx="344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Recipe catalog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Items Menu</a:t>
            </a:r>
            <a:endParaRPr/>
          </a:p>
        </p:txBody>
      </p:sp>
      <p:pic>
        <p:nvPicPr>
          <p:cNvPr id="169" name="Google Shape;16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440" y="961051"/>
            <a:ext cx="7701280" cy="559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 Items Menu and TRR</a:t>
            </a:r>
            <a:endParaRPr/>
          </a:p>
        </p:txBody>
      </p:sp>
      <p:pic>
        <p:nvPicPr>
          <p:cNvPr id="175" name="Google Shape;17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00" y="1047324"/>
            <a:ext cx="4848000" cy="56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200" y="1047325"/>
            <a:ext cx="3095035" cy="15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0175" y="2633800"/>
            <a:ext cx="3095025" cy="178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1"/>
          <p:cNvSpPr txBox="1"/>
          <p:nvPr/>
        </p:nvSpPr>
        <p:spPr>
          <a:xfrm>
            <a:off x="5067300" y="4819650"/>
            <a:ext cx="32100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4980175" y="4467225"/>
            <a:ext cx="4163700" cy="22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Test case Preparation: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№ of Test cases/Effort spent for  Test case Preparation=20/3 = 6,7 test cases/hours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Test case Passed in Module:13/20</a:t>
            </a:r>
            <a:r>
              <a:rPr b="1" lang="en-US">
                <a:solidFill>
                  <a:schemeClr val="dk1"/>
                </a:solidFill>
              </a:rPr>
              <a:t>×100% </a:t>
            </a:r>
            <a:r>
              <a:rPr b="1" lang="en-US">
                <a:solidFill>
                  <a:schemeClr val="dk1"/>
                </a:solidFill>
              </a:rPr>
              <a:t>= 65% 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Test case Failed in Module: 7</a:t>
            </a:r>
            <a:r>
              <a:rPr b="1" lang="en-US">
                <a:solidFill>
                  <a:schemeClr val="dk1"/>
                </a:solidFill>
              </a:rPr>
              <a:t>/20×100% = 35%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Effectiveness of the Test cases: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Defect Rate=8/20×100%= 40%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8115300" y="1425900"/>
            <a:ext cx="9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Diagram 1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8075200" y="3122775"/>
            <a:ext cx="9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Diagram 2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"/>
          <p:cNvSpPr txBox="1"/>
          <p:nvPr>
            <p:ph type="title"/>
          </p:nvPr>
        </p:nvSpPr>
        <p:spPr>
          <a:xfrm>
            <a:off x="658906" y="1"/>
            <a:ext cx="7839635" cy="10363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   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Lists Menu </a:t>
            </a:r>
            <a:endParaRPr/>
          </a:p>
        </p:txBody>
      </p:sp>
      <p:pic>
        <p:nvPicPr>
          <p:cNvPr id="187" name="Google Shape;18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6194" y="756014"/>
            <a:ext cx="6799406" cy="583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Lists Menu and TRR</a:t>
            </a:r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150" y="1089799"/>
            <a:ext cx="5604476" cy="53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3"/>
          <p:cNvPicPr preferRelativeResize="0"/>
          <p:nvPr/>
        </p:nvPicPr>
        <p:blipFill rotWithShape="1">
          <a:blip r:embed="rId4">
            <a:alphaModFix/>
          </a:blip>
          <a:srcRect b="10277" l="49500" r="11285" t="50482"/>
          <a:stretch/>
        </p:blipFill>
        <p:spPr>
          <a:xfrm>
            <a:off x="106300" y="4416550"/>
            <a:ext cx="3363850" cy="20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endParaRPr/>
          </a:p>
        </p:txBody>
      </p:sp>
      <p:graphicFrame>
        <p:nvGraphicFramePr>
          <p:cNvPr id="200" name="Google Shape;200;p15"/>
          <p:cNvGraphicFramePr/>
          <p:nvPr/>
        </p:nvGraphicFramePr>
        <p:xfrm>
          <a:off x="171450" y="1158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{417D94A9-CF02-4752-988C-C601D460622F}</a:tableStyleId>
              </a:tblPr>
              <a:tblGrid>
                <a:gridCol w="1628775"/>
                <a:gridCol w="1247775"/>
                <a:gridCol w="1042650"/>
                <a:gridCol w="1348125"/>
                <a:gridCol w="1219200"/>
                <a:gridCol w="1362075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Login_form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ToolBar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Lists &amp; Items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Items_menu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Lists_menu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Total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of defects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5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8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16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High defects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Medium defects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6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Low defects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5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9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of test cases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100</a:t>
                      </a:r>
                      <a:endParaRPr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1" name="Google Shape;201;p15"/>
          <p:cNvSpPr txBox="1"/>
          <p:nvPr/>
        </p:nvSpPr>
        <p:spPr>
          <a:xfrm>
            <a:off x="5236525" y="438700"/>
            <a:ext cx="252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Total results</a:t>
            </a:r>
            <a:endParaRPr b="1" sz="30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2" name="Google Shape;202;p15"/>
          <p:cNvPicPr preferRelativeResize="0"/>
          <p:nvPr/>
        </p:nvPicPr>
        <p:blipFill rotWithShape="1">
          <a:blip r:embed="rId3">
            <a:alphaModFix/>
          </a:blip>
          <a:srcRect b="8154" l="36199" r="25708" t="52715"/>
          <a:stretch/>
        </p:blipFill>
        <p:spPr>
          <a:xfrm>
            <a:off x="2783525" y="3762375"/>
            <a:ext cx="5236525" cy="295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endParaRPr/>
          </a:p>
        </p:txBody>
      </p:sp>
      <p:pic>
        <p:nvPicPr>
          <p:cNvPr id="208" name="Google Shape;208;p14"/>
          <p:cNvPicPr preferRelativeResize="0"/>
          <p:nvPr/>
        </p:nvPicPr>
        <p:blipFill rotWithShape="1">
          <a:blip r:embed="rId3">
            <a:alphaModFix/>
          </a:blip>
          <a:srcRect b="16539" l="5909" r="53055" t="45376"/>
          <a:stretch/>
        </p:blipFill>
        <p:spPr>
          <a:xfrm>
            <a:off x="3826750" y="493775"/>
            <a:ext cx="5102349" cy="320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4"/>
          <p:cNvPicPr preferRelativeResize="0"/>
          <p:nvPr/>
        </p:nvPicPr>
        <p:blipFill rotWithShape="1">
          <a:blip r:embed="rId4">
            <a:alphaModFix/>
          </a:blip>
          <a:srcRect b="17306" l="54073" r="14673" t="47222"/>
          <a:stretch/>
        </p:blipFill>
        <p:spPr>
          <a:xfrm>
            <a:off x="480050" y="3703300"/>
            <a:ext cx="4118646" cy="29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4"/>
          <p:cNvSpPr txBox="1"/>
          <p:nvPr/>
        </p:nvSpPr>
        <p:spPr>
          <a:xfrm>
            <a:off x="505050" y="3083450"/>
            <a:ext cx="329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20A494"/>
                </a:solidFill>
                <a:latin typeface="Comic Sans MS"/>
                <a:ea typeface="Comic Sans MS"/>
                <a:cs typeface="Comic Sans MS"/>
                <a:sym typeface="Comic Sans MS"/>
              </a:rPr>
              <a:t>Efficiency of testing</a:t>
            </a:r>
            <a:endParaRPr sz="2400">
              <a:solidFill>
                <a:srgbClr val="20A4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3183871c6_3_39"/>
          <p:cNvSpPr txBox="1"/>
          <p:nvPr>
            <p:ph type="title"/>
          </p:nvPr>
        </p:nvSpPr>
        <p:spPr>
          <a:xfrm>
            <a:off x="658906" y="1"/>
            <a:ext cx="7839600" cy="1337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endParaRPr/>
          </a:p>
        </p:txBody>
      </p:sp>
      <p:pic>
        <p:nvPicPr>
          <p:cNvPr id="216" name="Google Shape;216;gd3183871c6_3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725" y="1337700"/>
            <a:ext cx="5255700" cy="349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658906" y="1"/>
            <a:ext cx="78396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endParaRPr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18430" l="0" r="0" t="19473"/>
          <a:stretch/>
        </p:blipFill>
        <p:spPr>
          <a:xfrm>
            <a:off x="1339350" y="2286000"/>
            <a:ext cx="2243425" cy="247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4">
            <a:alphaModFix/>
          </a:blip>
          <a:srcRect b="6168" l="0" r="0" t="12352"/>
          <a:stretch/>
        </p:blipFill>
        <p:spPr>
          <a:xfrm>
            <a:off x="4315925" y="1480050"/>
            <a:ext cx="2933701" cy="424962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/>
          <p:nvPr/>
        </p:nvSpPr>
        <p:spPr>
          <a:xfrm>
            <a:off x="6535600" y="381000"/>
            <a:ext cx="1380300" cy="5757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Caveat"/>
                <a:ea typeface="Caveat"/>
                <a:cs typeface="Caveat"/>
                <a:sym typeface="Caveat"/>
              </a:rPr>
              <a:t>ToolBar</a:t>
            </a:r>
            <a:endParaRPr b="1"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1" name="Google Shape;101;p2"/>
          <p:cNvSpPr/>
          <p:nvPr/>
        </p:nvSpPr>
        <p:spPr>
          <a:xfrm rot="-2700000">
            <a:off x="2995861" y="751106"/>
            <a:ext cx="2419578" cy="712976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latin typeface="Caveat"/>
                <a:ea typeface="Caveat"/>
                <a:cs typeface="Caveat"/>
                <a:sym typeface="Caveat"/>
              </a:rPr>
              <a:t>Lists &amp; Items</a:t>
            </a:r>
            <a:endParaRPr b="1" sz="33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4406650" y="2198100"/>
            <a:ext cx="2418000" cy="20115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5479125" y="1518750"/>
            <a:ext cx="1717200" cy="4983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6901950" y="2198100"/>
            <a:ext cx="245100" cy="4983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6902050" y="4504575"/>
            <a:ext cx="245100" cy="4983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 rot="3000014">
            <a:off x="7229445" y="2332450"/>
            <a:ext cx="1813205" cy="498502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Caveat"/>
                <a:ea typeface="Caveat"/>
                <a:cs typeface="Caveat"/>
                <a:sym typeface="Caveat"/>
              </a:rPr>
              <a:t>Lists menu</a:t>
            </a:r>
            <a:endParaRPr b="1"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6901950" y="2838750"/>
            <a:ext cx="245100" cy="8463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"/>
          <p:cNvSpPr/>
          <p:nvPr/>
        </p:nvSpPr>
        <p:spPr>
          <a:xfrm rot="2999212">
            <a:off x="7308646" y="3774169"/>
            <a:ext cx="1813168" cy="498502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Caveat"/>
                <a:ea typeface="Caveat"/>
                <a:cs typeface="Caveat"/>
                <a:sym typeface="Caveat"/>
              </a:rPr>
              <a:t>Items </a:t>
            </a:r>
            <a:r>
              <a:rPr b="1" lang="en-US" sz="3000">
                <a:latin typeface="Caveat"/>
                <a:ea typeface="Caveat"/>
                <a:cs typeface="Caveat"/>
                <a:sym typeface="Caveat"/>
              </a:rPr>
              <a:t>menu</a:t>
            </a:r>
            <a:endParaRPr b="1" sz="3000"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109" name="Google Shape;109;p2"/>
          <p:cNvCxnSpPr>
            <a:stCxn id="108" idx="1"/>
            <a:endCxn id="107" idx="3"/>
          </p:cNvCxnSpPr>
          <p:nvPr/>
        </p:nvCxnSpPr>
        <p:spPr>
          <a:xfrm rot="10800000">
            <a:off x="7146930" y="3261870"/>
            <a:ext cx="485400" cy="672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2"/>
          <p:cNvCxnSpPr>
            <a:stCxn id="106" idx="4"/>
            <a:endCxn id="104" idx="3"/>
          </p:cNvCxnSpPr>
          <p:nvPr/>
        </p:nvCxnSpPr>
        <p:spPr>
          <a:xfrm rot="10800000">
            <a:off x="7146951" y="2447280"/>
            <a:ext cx="507600" cy="453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2"/>
          <p:cNvCxnSpPr>
            <a:stCxn id="106" idx="4"/>
            <a:endCxn id="105" idx="3"/>
          </p:cNvCxnSpPr>
          <p:nvPr/>
        </p:nvCxnSpPr>
        <p:spPr>
          <a:xfrm flipH="1">
            <a:off x="7147251" y="2492580"/>
            <a:ext cx="507300" cy="22611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2"/>
          <p:cNvCxnSpPr>
            <a:stCxn id="101" idx="4"/>
            <a:endCxn id="102" idx="1"/>
          </p:cNvCxnSpPr>
          <p:nvPr/>
        </p:nvCxnSpPr>
        <p:spPr>
          <a:xfrm>
            <a:off x="4164218" y="1779213"/>
            <a:ext cx="242400" cy="14247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2"/>
          <p:cNvCxnSpPr>
            <a:stCxn id="100" idx="4"/>
            <a:endCxn id="103" idx="0"/>
          </p:cNvCxnSpPr>
          <p:nvPr/>
        </p:nvCxnSpPr>
        <p:spPr>
          <a:xfrm flipH="1">
            <a:off x="6337592" y="1028663"/>
            <a:ext cx="600600" cy="4902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2"/>
          <p:cNvSpPr/>
          <p:nvPr/>
        </p:nvSpPr>
        <p:spPr>
          <a:xfrm rot="-1125">
            <a:off x="1044974" y="1411505"/>
            <a:ext cx="1833900" cy="7128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latin typeface="Caveat"/>
                <a:ea typeface="Caveat"/>
                <a:cs typeface="Caveat"/>
                <a:sym typeface="Caveat"/>
              </a:rPr>
              <a:t>Login form</a:t>
            </a:r>
            <a:endParaRPr b="1" sz="33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4406650" y="4504575"/>
            <a:ext cx="2418000" cy="11547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2"/>
          <p:cNvCxnSpPr>
            <a:stCxn id="101" idx="4"/>
            <a:endCxn id="115" idx="1"/>
          </p:cNvCxnSpPr>
          <p:nvPr/>
        </p:nvCxnSpPr>
        <p:spPr>
          <a:xfrm>
            <a:off x="4164218" y="1779213"/>
            <a:ext cx="242400" cy="3302700"/>
          </a:xfrm>
          <a:prstGeom prst="straightConnector1">
            <a:avLst/>
          </a:prstGeom>
          <a:noFill/>
          <a:ln cap="flat" cmpd="sng" w="38100">
            <a:solidFill>
              <a:srgbClr val="28CA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1056640" y="1"/>
            <a:ext cx="7441901" cy="9389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</a:t>
            </a:r>
            <a:endParaRPr/>
          </a:p>
        </p:txBody>
      </p:sp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959" y="1101692"/>
            <a:ext cx="5577841" cy="5361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</a:t>
            </a:r>
            <a:r>
              <a:rPr lang="en-US"/>
              <a:t>     </a:t>
            </a:r>
            <a:r>
              <a:rPr b="1" lang="en-US" sz="4400">
                <a:solidFill>
                  <a:srgbClr val="20A494"/>
                </a:solidFill>
              </a:rPr>
              <a:t>Login form</a:t>
            </a:r>
            <a:endParaRPr b="1" sz="4400">
              <a:solidFill>
                <a:srgbClr val="20A494"/>
              </a:solidFill>
            </a:endParaRPr>
          </a:p>
        </p:txBody>
      </p:sp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202" y="964552"/>
            <a:ext cx="8155599" cy="5365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"/>
          <p:cNvSpPr txBox="1"/>
          <p:nvPr>
            <p:ph type="title"/>
          </p:nvPr>
        </p:nvSpPr>
        <p:spPr>
          <a:xfrm>
            <a:off x="658906" y="1"/>
            <a:ext cx="7839600" cy="10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</a:t>
            </a:r>
            <a:r>
              <a:rPr b="1" lang="en-US" sz="4400">
                <a:solidFill>
                  <a:srgbClr val="20A494"/>
                </a:solidFill>
              </a:rPr>
              <a:t>Login form and TRR</a:t>
            </a:r>
            <a:endParaRPr sz="4400">
              <a:solidFill>
                <a:srgbClr val="332319"/>
              </a:solidFill>
            </a:endParaRPr>
          </a:p>
        </p:txBody>
      </p:sp>
      <p:pic>
        <p:nvPicPr>
          <p:cNvPr id="134" name="Google Shape;134;p5"/>
          <p:cNvPicPr preferRelativeResize="0"/>
          <p:nvPr/>
        </p:nvPicPr>
        <p:blipFill rotWithShape="1">
          <a:blip r:embed="rId3">
            <a:alphaModFix/>
          </a:blip>
          <a:srcRect b="5287" l="21215" r="30292" t="19286"/>
          <a:stretch/>
        </p:blipFill>
        <p:spPr>
          <a:xfrm>
            <a:off x="2308500" y="822400"/>
            <a:ext cx="6375501" cy="603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>
            <p:ph type="title"/>
          </p:nvPr>
        </p:nvSpPr>
        <p:spPr>
          <a:xfrm>
            <a:off x="658906" y="1"/>
            <a:ext cx="7839635" cy="1015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  </a:t>
            </a:r>
            <a:r>
              <a:rPr b="1" lang="en-US" sz="4800">
                <a:solidFill>
                  <a:srgbClr val="20A494"/>
                </a:solidFill>
              </a:rPr>
              <a:t>ToolBar</a:t>
            </a:r>
            <a:endParaRPr sz="4800">
              <a:solidFill>
                <a:srgbClr val="332319"/>
              </a:solidFill>
            </a:endParaRPr>
          </a:p>
        </p:txBody>
      </p:sp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782" y="805745"/>
            <a:ext cx="6648458" cy="541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>
            <p:ph type="title"/>
          </p:nvPr>
        </p:nvSpPr>
        <p:spPr>
          <a:xfrm>
            <a:off x="652206" y="-252674"/>
            <a:ext cx="783960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   </a:t>
            </a:r>
            <a:r>
              <a:rPr b="1" lang="en-US" sz="4400">
                <a:solidFill>
                  <a:srgbClr val="20A494"/>
                </a:solidFill>
              </a:rPr>
              <a:t>ToolBar and TRR</a:t>
            </a:r>
            <a:endParaRPr sz="4400"/>
          </a:p>
        </p:txBody>
      </p:sp>
      <p:pic>
        <p:nvPicPr>
          <p:cNvPr id="146" name="Google Shape;1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175" y="619175"/>
            <a:ext cx="5391001" cy="613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>
            <p:ph type="title"/>
          </p:nvPr>
        </p:nvSpPr>
        <p:spPr>
          <a:xfrm>
            <a:off x="658906" y="1"/>
            <a:ext cx="7839635" cy="11277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Lists &amp; Items</a:t>
            </a:r>
            <a:endParaRPr>
              <a:solidFill>
                <a:srgbClr val="20A494"/>
              </a:solidFill>
            </a:endParaRPr>
          </a:p>
        </p:txBody>
      </p:sp>
      <p:pic>
        <p:nvPicPr>
          <p:cNvPr id="152" name="Google Shape;15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5200" y="897555"/>
            <a:ext cx="6299200" cy="5594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/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A494"/>
              </a:buClr>
              <a:buSzPts val="4000"/>
              <a:buFont typeface="Pacifico"/>
              <a:buNone/>
            </a:pPr>
            <a:r>
              <a:rPr lang="en-US">
                <a:solidFill>
                  <a:srgbClr val="20A494"/>
                </a:solidFill>
                <a:latin typeface="Pacifico"/>
                <a:ea typeface="Pacifico"/>
                <a:cs typeface="Pacifico"/>
                <a:sym typeface="Pacifico"/>
              </a:rPr>
              <a:t>Mentalist   </a:t>
            </a:r>
            <a:r>
              <a:rPr b="1" lang="en-US">
                <a:solidFill>
                  <a:srgbClr val="20A494"/>
                </a:solidFill>
                <a:latin typeface="Arial Rounded"/>
                <a:ea typeface="Arial Rounded"/>
                <a:cs typeface="Arial Rounded"/>
                <a:sym typeface="Arial Rounded"/>
              </a:rPr>
              <a:t>Lists &amp; Items TRR</a:t>
            </a:r>
            <a:endParaRPr/>
          </a:p>
        </p:txBody>
      </p:sp>
      <p:sp>
        <p:nvSpPr>
          <p:cNvPr id="158" name="Google Shape;158;p9"/>
          <p:cNvSpPr/>
          <p:nvPr/>
        </p:nvSpPr>
        <p:spPr>
          <a:xfrm>
            <a:off x="131600" y="913650"/>
            <a:ext cx="3462600" cy="1337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1800">
                <a:solidFill>
                  <a:schemeClr val="dk1"/>
                </a:solidFill>
              </a:rPr>
              <a:t>Efficiency of test cases</a:t>
            </a:r>
            <a:endParaRPr b="1" i="1"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 u="sng">
                <a:solidFill>
                  <a:schemeClr val="dk1"/>
                </a:solidFill>
              </a:rPr>
              <a:t>Number of bugs found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Number of test cases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5/20=</a:t>
            </a:r>
            <a:r>
              <a:rPr b="1" lang="en-US" sz="2400">
                <a:solidFill>
                  <a:schemeClr val="dk1"/>
                </a:solidFill>
              </a:rPr>
              <a:t>0,25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9"/>
          <p:cNvSpPr/>
          <p:nvPr/>
        </p:nvSpPr>
        <p:spPr>
          <a:xfrm>
            <a:off x="131600" y="2085725"/>
            <a:ext cx="3462600" cy="1337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chemeClr val="dk1"/>
                </a:solidFill>
              </a:rPr>
              <a:t>Bugs density</a:t>
            </a:r>
            <a:endParaRPr b="1" i="1"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 u="sng">
                <a:solidFill>
                  <a:schemeClr val="dk1"/>
                </a:solidFill>
              </a:rPr>
              <a:t>Number of module bugs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Total number of bugs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5/16=</a:t>
            </a:r>
            <a:r>
              <a:rPr b="1" lang="en-US" sz="2400">
                <a:solidFill>
                  <a:schemeClr val="dk1"/>
                </a:solidFill>
              </a:rPr>
              <a:t>0,3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300" y="1026675"/>
            <a:ext cx="5228726" cy="575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9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2250" y="4986098"/>
            <a:ext cx="2890674" cy="174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9"/>
          <p:cNvSpPr/>
          <p:nvPr/>
        </p:nvSpPr>
        <p:spPr>
          <a:xfrm>
            <a:off x="154377" y="3300039"/>
            <a:ext cx="3462600" cy="1337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Percentage of test cases with status “Passed” - 60%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Percentage of test cases with status “Failed” - 40%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63" name="Google Shape;163;p9" title="Points score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88" y="4450190"/>
            <a:ext cx="3689826" cy="23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2016-11-18T14:12:19Z</dcterms:created>
  <dc:creator>Anastacia</dc:creator>
</cp:coreProperties>
</file>